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896097-9A99-4F78-BFC8-198BFA76E4BC}" v="23" dt="2021-05-27T12:02:33.5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Олексій Хоменко" userId="fc487432-007b-4299-9557-d456c279540b" providerId="ADAL" clId="{4F896097-9A99-4F78-BFC8-198BFA76E4BC}"/>
    <pc:docChg chg="custSel modSld">
      <pc:chgData name="Олексій Хоменко" userId="fc487432-007b-4299-9557-d456c279540b" providerId="ADAL" clId="{4F896097-9A99-4F78-BFC8-198BFA76E4BC}" dt="2021-05-27T12:00:57.998" v="35" actId="20577"/>
      <pc:docMkLst>
        <pc:docMk/>
      </pc:docMkLst>
      <pc:sldChg chg="modSp mod">
        <pc:chgData name="Олексій Хоменко" userId="fc487432-007b-4299-9557-d456c279540b" providerId="ADAL" clId="{4F896097-9A99-4F78-BFC8-198BFA76E4BC}" dt="2021-05-27T12:00:57.998" v="35" actId="20577"/>
        <pc:sldMkLst>
          <pc:docMk/>
          <pc:sldMk cId="823940329" sldId="264"/>
        </pc:sldMkLst>
        <pc:graphicFrameChg chg="mod modGraphic">
          <ac:chgData name="Олексій Хоменко" userId="fc487432-007b-4299-9557-d456c279540b" providerId="ADAL" clId="{4F896097-9A99-4F78-BFC8-198BFA76E4BC}" dt="2021-05-27T12:00:57.998" v="35" actId="20577"/>
          <ac:graphicFrameMkLst>
            <pc:docMk/>
            <pc:sldMk cId="823940329" sldId="264"/>
            <ac:graphicFrameMk id="3" creationId="{3FDF8F7F-43BA-4831-BEAF-09393C8121E6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056A6-E7CC-4252-B75B-4FEE6E034E5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E9EDD5-AB2D-425E-AD12-135CF0B3D631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759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CC52F-37EF-47AB-A015-6AF2AFA7B5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235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EE595-F1D1-4CA5-ABC9-512692F2D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69658B-8234-4C8B-9BCA-717E67724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3C879-C98C-4000-9DCC-2704A542A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EDB-E83C-4D4A-B20E-9933E9F7F7B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447284-1E03-4D44-A88A-7A703BE1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E701-58BE-45C9-8C76-0A93F544F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12AFA-AD01-4ECC-BEA7-FB510AC465D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74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585D9-83BE-4D26-A930-CBC515D29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E7C16B-517B-4D27-88B1-87C83B174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98679-075C-4A82-B976-3D8FB3017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EDB-E83C-4D4A-B20E-9933E9F7F7B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1C293-1FA2-41FD-827A-74E51305D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CBCD9-A4BD-46C8-997A-D0A79009A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12AFA-AD01-4ECC-BEA7-FB510AC465D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498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A85FC6-56FE-4F3C-8C8D-0D1D113576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A0E014-5E89-4FD3-B1E8-B1244C63B7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C3FFC-1D77-4546-935F-52096086B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EDB-E83C-4D4A-B20E-9933E9F7F7B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1A1CE-72BE-4DDD-B483-E5D211262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50698-4912-4110-AEAF-92EA3BB14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12AFA-AD01-4ECC-BEA7-FB510AC465D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502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0E2B5-50BA-465B-B2EE-FEAE17597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BE765-66B4-47EC-8493-224768FE5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22946B-228B-459E-9293-BED734496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EDB-E83C-4D4A-B20E-9933E9F7F7B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BC49D-BE60-4DE6-9B48-DEAE4824F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F9A78-AD0A-482B-B3DB-E6A99C1B4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12AFA-AD01-4ECC-BEA7-FB510AC465D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94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DAB60-7032-49D1-845E-4DF3487FD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60DC8D-AE83-4D59-A564-D2F039D5C1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1839B-76F6-4A84-889C-AA1A12CBE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EDB-E83C-4D4A-B20E-9933E9F7F7B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CC3147-E425-400A-A859-2DEF7BF28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024B2-18D9-472D-8F3B-99D8A8165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12AFA-AD01-4ECC-BEA7-FB510AC465D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14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1D671-AE8F-4A65-B40C-C64DDA7EB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D5F51-E3D6-4944-B35C-102AACE242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6C6F59-D840-4715-9E51-5A3887FF8E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DA6E85-CE5B-4743-913B-46681311C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EDB-E83C-4D4A-B20E-9933E9F7F7B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5A4DAD-6E5D-42D1-A323-E47818EC7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B20442-7433-4D87-8F4F-09DFBBE4B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12AFA-AD01-4ECC-BEA7-FB510AC465D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57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DF1BC-7B07-4991-A656-ABFAF7F4F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6BBE6A-2859-45DA-A4F9-02AB8EC88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3CB184-5A53-401A-B385-8A3EA5BB11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941E90-C4C7-4ED4-90B6-72526DEFC5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79C59E-D92F-4549-B956-17F2967CBD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48CBB4-AC61-4038-A175-C58F4CF51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EDB-E83C-4D4A-B20E-9933E9F7F7B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AF382A-A10F-4335-8FE6-86332DA85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82E5AA-BCCE-4786-9846-5B5259FC3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12AFA-AD01-4ECC-BEA7-FB510AC465D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13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236B5-E5F7-4BF2-AE5D-82FBC1B4C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BB092C-7C2E-49ED-8C57-FCB6B7C6B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EDB-E83C-4D4A-B20E-9933E9F7F7B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751C15-C8B6-4FD9-A220-E9CE4F795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85E5B-16F3-49C2-9B27-BD0F07382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12AFA-AD01-4ECC-BEA7-FB510AC465D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717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7D6560-2B1F-4780-8848-B441BCAD6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EDB-E83C-4D4A-B20E-9933E9F7F7B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4D303E-CCF8-4776-AF94-876E90C2F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0382DB-51B9-4BD0-A415-4693F60AC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12AFA-AD01-4ECC-BEA7-FB510AC465D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9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84357-DA71-485E-B6D6-4A721F85E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15C2A-DD4E-421C-97D2-CC153AD0C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A9964-85BA-4004-BE7D-717520CC9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EE4909-7011-4EF2-A61B-E72CCF081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EDB-E83C-4D4A-B20E-9933E9F7F7B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9130D9-A366-493A-BAF2-90AA3EE33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84B8C-7CA2-47A0-88A7-4561313E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12AFA-AD01-4ECC-BEA7-FB510AC465D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27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6E9C4-5978-4E82-B835-851D876AF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5CE3A2-ACBA-40CF-A2FF-6C717236A3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A9DCB5-E46B-41B4-8376-847C77428F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D7F789-BD80-4440-9169-41C8E62D1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EDB-E83C-4D4A-B20E-9933E9F7F7B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A17E51-5547-4612-B075-B073231A3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66C1C2-DE7A-4414-8930-93A0F4497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12AFA-AD01-4ECC-BEA7-FB510AC465D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232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D361A8-F67E-407E-8631-F19B83239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940872-E2E3-4DEF-9562-6E5DDD53A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A98E6-EDDE-4677-AD8D-5BF3109500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75EDB-E83C-4D4A-B20E-9933E9F7F7B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201CF9-AB92-4307-A918-EC7C431812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83377-0DBD-4775-8560-8B6A4982C5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12AFA-AD01-4ECC-BEA7-FB510AC465D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332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3FDF8F7F-43BA-4831-BEAF-09393C8121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474370"/>
              </p:ext>
            </p:extLst>
          </p:nvPr>
        </p:nvGraphicFramePr>
        <p:xfrm>
          <a:off x="-163285" y="0"/>
          <a:ext cx="12355285" cy="699058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55919">
                  <a:extLst>
                    <a:ext uri="{9D8B030D-6E8A-4147-A177-3AD203B41FA5}">
                      <a16:colId xmlns:a16="http://schemas.microsoft.com/office/drawing/2014/main" val="73736459"/>
                    </a:ext>
                  </a:extLst>
                </a:gridCol>
                <a:gridCol w="427793">
                  <a:extLst>
                    <a:ext uri="{9D8B030D-6E8A-4147-A177-3AD203B41FA5}">
                      <a16:colId xmlns:a16="http://schemas.microsoft.com/office/drawing/2014/main" val="1055525657"/>
                    </a:ext>
                  </a:extLst>
                </a:gridCol>
                <a:gridCol w="4921919">
                  <a:extLst>
                    <a:ext uri="{9D8B030D-6E8A-4147-A177-3AD203B41FA5}">
                      <a16:colId xmlns:a16="http://schemas.microsoft.com/office/drawing/2014/main" val="2871064523"/>
                    </a:ext>
                  </a:extLst>
                </a:gridCol>
                <a:gridCol w="5849654">
                  <a:extLst>
                    <a:ext uri="{9D8B030D-6E8A-4147-A177-3AD203B41FA5}">
                      <a16:colId xmlns:a16="http://schemas.microsoft.com/office/drawing/2014/main" val="1715317143"/>
                    </a:ext>
                  </a:extLst>
                </a:gridCol>
              </a:tblGrid>
              <a:tr h="295564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>
                          <a:latin typeface="Segoe UI"/>
                          <a:cs typeface="Segoe UI"/>
                        </a:rPr>
                        <a:t>Час</a:t>
                      </a:r>
                      <a:endParaRPr lang="en-US" sz="1200">
                        <a:latin typeface="Segoe UI"/>
                        <a:cs typeface="Segoe UI"/>
                      </a:endParaRPr>
                    </a:p>
                  </a:txBody>
                  <a:tcPr>
                    <a:solidFill>
                      <a:srgbClr val="5CC6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5CC6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latin typeface="Segoe UI"/>
                          <a:cs typeface="Segoe UI"/>
                        </a:rPr>
                        <a:t>Тема </a:t>
                      </a:r>
                      <a:r>
                        <a:rPr lang="uk-UA" sz="1200">
                          <a:latin typeface="Segoe UI"/>
                          <a:cs typeface="Segoe UI"/>
                        </a:rPr>
                        <a:t>доповіді</a:t>
                      </a:r>
                      <a:endParaRPr lang="en-US" sz="1200">
                        <a:latin typeface="Segoe UI"/>
                        <a:cs typeface="Segoe UI"/>
                      </a:endParaRPr>
                    </a:p>
                  </a:txBody>
                  <a:tcPr>
                    <a:solidFill>
                      <a:srgbClr val="5CC6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latin typeface="Segoe UI"/>
                          <a:cs typeface="Segoe UI"/>
                        </a:rPr>
                        <a:t>Спікер</a:t>
                      </a:r>
                      <a:endParaRPr lang="en-US" sz="1200">
                        <a:latin typeface="Segoe UI"/>
                        <a:cs typeface="Segoe UI"/>
                      </a:endParaRPr>
                    </a:p>
                  </a:txBody>
                  <a:tcPr>
                    <a:solidFill>
                      <a:srgbClr val="5CC6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4467436"/>
                  </a:ext>
                </a:extLst>
              </a:tr>
              <a:tr h="446116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Segoe UI"/>
                          <a:cs typeface="Segoe UI"/>
                        </a:rPr>
                        <a:t>09.00 </a:t>
                      </a:r>
                      <a:r>
                        <a:rPr lang="uk-UA" sz="1200" dirty="0">
                          <a:latin typeface="Segoe UI"/>
                          <a:cs typeface="Segoe UI"/>
                        </a:rPr>
                        <a:t>–</a:t>
                      </a:r>
                      <a:r>
                        <a:rPr lang="ru-RU" sz="1200" dirty="0">
                          <a:latin typeface="Segoe UI"/>
                          <a:cs typeface="Segoe UI"/>
                        </a:rPr>
                        <a:t>10.00</a:t>
                      </a:r>
                      <a:endParaRPr lang="en-US" sz="1200" dirty="0">
                        <a:latin typeface="Segoe UI"/>
                        <a:cs typeface="Segoe U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Segoe UI"/>
                          <a:cs typeface="Segoe UI"/>
                        </a:rPr>
                        <a:t>60</a:t>
                      </a:r>
                      <a:r>
                        <a:rPr lang="en-US" sz="1200">
                          <a:latin typeface="Segoe UI"/>
                          <a:cs typeface="Segoe UI"/>
                        </a:rPr>
                        <a:t>’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latin typeface="Segoe UI"/>
                          <a:cs typeface="Segoe UI"/>
                        </a:rPr>
                        <a:t>Реєстрація учасників</a:t>
                      </a:r>
                      <a:endParaRPr lang="en-US" sz="1200" dirty="0">
                        <a:latin typeface="Segoe UI"/>
                        <a:cs typeface="Segoe U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88143"/>
                  </a:ext>
                </a:extLst>
              </a:tr>
              <a:tr h="808479">
                <a:tc>
                  <a:txBody>
                    <a:bodyPr/>
                    <a:lstStyle/>
                    <a:p>
                      <a:r>
                        <a:rPr lang="uk-UA" sz="1200" dirty="0">
                          <a:latin typeface="Segoe UI"/>
                          <a:cs typeface="Segoe UI"/>
                        </a:rPr>
                        <a:t>10.00 – 10.15</a:t>
                      </a:r>
                      <a:endParaRPr lang="en-US" sz="1200" dirty="0">
                        <a:latin typeface="Segoe UI"/>
                        <a:cs typeface="Segoe U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>
                          <a:latin typeface="Segoe UI"/>
                          <a:cs typeface="Segoe UI"/>
                        </a:rPr>
                        <a:t>15</a:t>
                      </a:r>
                      <a:r>
                        <a:rPr lang="en-US" sz="1200" dirty="0">
                          <a:latin typeface="Segoe UI"/>
                          <a:cs typeface="Segoe UI"/>
                        </a:rPr>
                        <a:t>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>
                          <a:latin typeface="Segoe UI"/>
                          <a:cs typeface="Segoe UI"/>
                        </a:rPr>
                        <a:t>Вітальне слово</a:t>
                      </a:r>
                    </a:p>
                    <a:p>
                      <a:r>
                        <a:rPr lang="uk-UA" sz="1200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Урочисте підписання Меморандуму про Взаєморозуміння</a:t>
                      </a:r>
                      <a:endParaRPr lang="en-US" sz="12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>
                          <a:solidFill>
                            <a:schemeClr val="dk1"/>
                          </a:solidFill>
                          <a:latin typeface="Segoe UI"/>
                          <a:ea typeface="+mn-ea"/>
                          <a:cs typeface="Segoe UI"/>
                        </a:rPr>
                        <a:t>Євген Владіміров</a:t>
                      </a:r>
                      <a:r>
                        <a:rPr lang="uk-UA" sz="1200" kern="1200" dirty="0">
                          <a:solidFill>
                            <a:schemeClr val="dk1"/>
                          </a:solidFill>
                          <a:latin typeface="Segoe UI"/>
                          <a:ea typeface="+mn-ea"/>
                          <a:cs typeface="Segoe UI"/>
                        </a:rPr>
                        <a:t>, з</a:t>
                      </a:r>
                      <a:r>
                        <a:rPr lang="uk-UA" sz="1200" b="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аступник Міністра енергетики України з питань цифрового розвитку, цифрових трансформацій і цифровізації, Міністерство енергетики України</a:t>
                      </a:r>
                      <a:endParaRPr lang="uk-UA" sz="1200" kern="1200" noProof="0" dirty="0">
                        <a:solidFill>
                          <a:schemeClr val="dk1"/>
                        </a:solidFill>
                        <a:latin typeface="Segoe UI"/>
                        <a:ea typeface="+mn-ea"/>
                        <a:cs typeface="Segoe UI"/>
                      </a:endParaRPr>
                    </a:p>
                    <a:p>
                      <a:pPr lvl="0">
                        <a:buNone/>
                      </a:pPr>
                      <a:r>
                        <a:rPr lang="uk-UA" sz="1200" b="1" dirty="0">
                          <a:latin typeface="Segoe UI"/>
                          <a:cs typeface="Segoe UI"/>
                        </a:rPr>
                        <a:t>Ян Петер де </a:t>
                      </a:r>
                      <a:r>
                        <a:rPr lang="uk-UA" sz="1200" b="1" dirty="0" err="1">
                          <a:latin typeface="Segoe UI"/>
                          <a:cs typeface="Segoe UI"/>
                        </a:rPr>
                        <a:t>Йонг</a:t>
                      </a:r>
                      <a:r>
                        <a:rPr lang="uk-UA" sz="1200" dirty="0">
                          <a:latin typeface="Segoe UI"/>
                          <a:cs typeface="Segoe UI"/>
                        </a:rPr>
                        <a:t>,  Директор, Microsoft Україна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064472"/>
                  </a:ext>
                </a:extLst>
              </a:tr>
              <a:tr h="1886452">
                <a:tc>
                  <a:txBody>
                    <a:bodyPr/>
                    <a:lstStyle/>
                    <a:p>
                      <a:r>
                        <a:rPr lang="uk-UA" sz="1200">
                          <a:latin typeface="Segoe UI"/>
                          <a:cs typeface="Segoe UI"/>
                        </a:rPr>
                        <a:t>10.15 – 10.45</a:t>
                      </a:r>
                      <a:endParaRPr lang="en-US" sz="1200">
                        <a:latin typeface="Segoe UI"/>
                        <a:cs typeface="Segoe U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>
                          <a:latin typeface="Segoe UI"/>
                          <a:cs typeface="Segoe UI"/>
                        </a:rPr>
                        <a:t>30</a:t>
                      </a:r>
                      <a:r>
                        <a:rPr lang="en-US" sz="1200" dirty="0">
                          <a:latin typeface="Segoe UI"/>
                          <a:cs typeface="Segoe UI"/>
                        </a:rPr>
                        <a:t>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>
                          <a:latin typeface="Segoe UI"/>
                          <a:cs typeface="Segoe UI"/>
                        </a:rPr>
                        <a:t>Панельна сесія. </a:t>
                      </a:r>
                      <a:endParaRPr lang="en-US" sz="1200" dirty="0">
                        <a:latin typeface="Segoe UI"/>
                        <a:cs typeface="Segoe UI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>
                          <a:latin typeface="Segoe UI"/>
                          <a:cs typeface="Segoe UI"/>
                        </a:rPr>
                        <a:t>Енергетичний сектор. </a:t>
                      </a:r>
                      <a:endParaRPr lang="en-US" sz="1200" dirty="0">
                        <a:latin typeface="Segoe UI"/>
                        <a:cs typeface="Segoe UI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>
                          <a:latin typeface="Segoe UI"/>
                          <a:cs typeface="Segoe UI"/>
                        </a:rPr>
                        <a:t>Нові виклики, технології та можливості</a:t>
                      </a:r>
                      <a:endParaRPr lang="en-US" sz="1200" dirty="0">
                        <a:latin typeface="Segoe UI"/>
                        <a:cs typeface="Segoe UI"/>
                      </a:endParaRPr>
                    </a:p>
                    <a:p>
                      <a:pPr algn="ctr"/>
                      <a:endParaRPr lang="en-US" sz="12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uk-UA" sz="1200" b="1" dirty="0">
                          <a:latin typeface="Segoe UI"/>
                          <a:cs typeface="Segoe UI"/>
                        </a:rPr>
                        <a:t>Модератор </a:t>
                      </a:r>
                      <a:r>
                        <a:rPr lang="uk-UA" sz="1200" dirty="0">
                          <a:latin typeface="Segoe UI"/>
                          <a:cs typeface="Segoe UI"/>
                        </a:rPr>
                        <a:t>Роман Боярчук, засновник </a:t>
                      </a:r>
                      <a:r>
                        <a:rPr lang="ru-UA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ГО "Міжнародний університет кібербезпеки"</a:t>
                      </a:r>
                      <a:endParaRPr lang="uk-UA" sz="12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lvl="0">
                        <a:buNone/>
                      </a:pPr>
                      <a:r>
                        <a:rPr lang="uk-UA" sz="1200" b="1" dirty="0">
                          <a:latin typeface="Segoe UI"/>
                          <a:cs typeface="Segoe UI"/>
                        </a:rPr>
                        <a:t>Учасники</a:t>
                      </a:r>
                      <a:endParaRPr lang="uk-UA" sz="12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>
                          <a:solidFill>
                            <a:schemeClr val="dk1"/>
                          </a:solidFill>
                          <a:latin typeface="Segoe UI"/>
                          <a:ea typeface="+mn-ea"/>
                          <a:cs typeface="Segoe UI"/>
                        </a:rPr>
                        <a:t>Євген Владіміров</a:t>
                      </a:r>
                      <a:r>
                        <a:rPr lang="uk-UA" sz="1200" b="0" kern="1200" dirty="0">
                          <a:solidFill>
                            <a:schemeClr val="dk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, </a:t>
                      </a:r>
                      <a:r>
                        <a:rPr lang="ru-UA" sz="1200" b="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заступник Міністра енергетики України з питань цифрового розвитку, цифрових трансформацій і </a:t>
                      </a:r>
                      <a:r>
                        <a:rPr lang="uk-UA" sz="1200" b="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цифровізації, Міністерство енергетики України</a:t>
                      </a:r>
                      <a:endParaRPr lang="ru-RU" sz="1200" kern="1200" noProof="0" dirty="0">
                        <a:solidFill>
                          <a:schemeClr val="dk1"/>
                        </a:solidFill>
                        <a:latin typeface="Segoe UI"/>
                        <a:ea typeface="+mn-ea"/>
                        <a:cs typeface="Segoe UI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dk1"/>
                          </a:solidFill>
                          <a:latin typeface="Segoe UI"/>
                          <a:ea typeface="+mn-ea"/>
                          <a:cs typeface="Segoe UI"/>
                        </a:rPr>
                        <a:t>Михайло Шмєльов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Segoe UI"/>
                          <a:ea typeface="+mn-ea"/>
                          <a:cs typeface="Segoe UI"/>
                        </a:rPr>
                        <a:t>, директор з питань національних технологічних стратегій та політик для 24 країн регіону Центрально-Східної Європи, Microsoft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dk1"/>
                          </a:solidFill>
                          <a:latin typeface="Segoe UI"/>
                          <a:ea typeface="+mn-ea"/>
                          <a:cs typeface="Segoe UI"/>
                        </a:rPr>
                        <a:t>Сергій Галаган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Segoe UI"/>
                          <a:ea typeface="+mn-ea"/>
                          <a:cs typeface="Segoe UI"/>
                        </a:rPr>
                        <a:t>, CIO, </a:t>
                      </a:r>
                      <a:r>
                        <a:rPr lang="uk-UA" sz="1200" kern="1200" dirty="0">
                          <a:solidFill>
                            <a:schemeClr val="dk1"/>
                          </a:solidFill>
                          <a:latin typeface="Segoe UI"/>
                          <a:ea typeface="+mn-ea"/>
                          <a:cs typeface="Segoe UI"/>
                        </a:rPr>
                        <a:t>Укренерго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dk1"/>
                          </a:solidFill>
                          <a:latin typeface="Segoe UI"/>
                          <a:ea typeface="+mn-ea"/>
                          <a:cs typeface="Segoe UI"/>
                        </a:rPr>
                        <a:t>Олександр Баранчук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Segoe UI"/>
                          <a:ea typeface="+mn-ea"/>
                          <a:cs typeface="Segoe UI"/>
                        </a:rPr>
                        <a:t>, ІТ Директор, Нафтогаз Україна</a:t>
                      </a:r>
                      <a:endParaRPr lang="en-US" sz="12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6446314"/>
                  </a:ext>
                </a:extLst>
              </a:tr>
              <a:tr h="269493">
                <a:tc>
                  <a:txBody>
                    <a:bodyPr/>
                    <a:lstStyle/>
                    <a:p>
                      <a:r>
                        <a:rPr lang="uk-UA" sz="1200">
                          <a:latin typeface="Segoe UI"/>
                          <a:cs typeface="Segoe UI"/>
                        </a:rPr>
                        <a:t>10.45 – 11.0</a:t>
                      </a:r>
                      <a:r>
                        <a:rPr lang="en-US" sz="1200">
                          <a:latin typeface="Segoe UI"/>
                          <a:cs typeface="Segoe UI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>
                          <a:latin typeface="Segoe UI"/>
                          <a:cs typeface="Segoe UI"/>
                        </a:rPr>
                        <a:t>15</a:t>
                      </a:r>
                      <a:r>
                        <a:rPr lang="en-US" sz="1200">
                          <a:latin typeface="Segoe UI"/>
                          <a:cs typeface="Segoe UI"/>
                        </a:rPr>
                        <a:t>’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latin typeface="Segoe UI"/>
                          <a:cs typeface="Segoe UI"/>
                        </a:rPr>
                        <a:t>Перерва</a:t>
                      </a:r>
                      <a:endParaRPr lang="en-US" sz="1200" dirty="0">
                        <a:latin typeface="Segoe UI"/>
                        <a:cs typeface="Segoe U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047516"/>
                  </a:ext>
                </a:extLst>
              </a:tr>
              <a:tr h="47465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>
                          <a:latin typeface="Segoe UI"/>
                          <a:cs typeface="Segoe UI"/>
                        </a:rPr>
                        <a:t>11.0</a:t>
                      </a:r>
                      <a:r>
                        <a:rPr lang="ru-RU" sz="1200">
                          <a:latin typeface="Segoe UI"/>
                          <a:cs typeface="Segoe UI"/>
                        </a:rPr>
                        <a:t>0 – 11.30</a:t>
                      </a:r>
                      <a:endParaRPr lang="en-US" sz="1200">
                        <a:latin typeface="Segoe UI"/>
                        <a:cs typeface="Segoe U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uk-UA" sz="1200">
                          <a:latin typeface="Segoe UI"/>
                          <a:cs typeface="Segoe UI"/>
                        </a:rPr>
                        <a:t>30</a:t>
                      </a:r>
                      <a:r>
                        <a:rPr lang="en-US" sz="1200">
                          <a:latin typeface="Segoe UI"/>
                          <a:cs typeface="Segoe UI"/>
                        </a:rPr>
                        <a:t>’</a:t>
                      </a:r>
                      <a:endParaRPr lang="ru-RU"/>
                    </a:p>
                    <a:p>
                      <a:pPr lvl="0">
                        <a:buNone/>
                      </a:pPr>
                      <a:endParaRPr lang="en-US" sz="1200">
                        <a:latin typeface="Segoe UI"/>
                        <a:cs typeface="Segoe U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Segoe UI"/>
                          <a:cs typeface="Segoe UI"/>
                        </a:rPr>
                        <a:t>Microsoft</a:t>
                      </a:r>
                      <a:r>
                        <a:rPr lang="ru-RU" sz="1200" dirty="0">
                          <a:latin typeface="Segoe UI"/>
                          <a:cs typeface="Segoe UI"/>
                        </a:rPr>
                        <a:t> та безпека з хмари</a:t>
                      </a:r>
                      <a:endParaRPr lang="en-US" sz="1200" dirty="0">
                        <a:latin typeface="Segoe UI"/>
                        <a:cs typeface="Segoe U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uk-UA" sz="1200" b="1" dirty="0">
                          <a:latin typeface="Segoe UI"/>
                          <a:cs typeface="Segoe UI"/>
                        </a:rPr>
                        <a:t>Андрій Савчук</a:t>
                      </a:r>
                      <a:r>
                        <a:rPr lang="uk-UA" sz="1200" dirty="0">
                          <a:latin typeface="Segoe UI"/>
                          <a:cs typeface="Segoe UI"/>
                        </a:rPr>
                        <a:t>, </a:t>
                      </a:r>
                      <a:r>
                        <a:rPr lang="uk-UA" sz="1200" b="0" i="0" u="none" strike="noStrike" noProof="0" dirty="0">
                          <a:latin typeface="Segoe UI"/>
                        </a:rPr>
                        <a:t>директор з продажу рішень </a:t>
                      </a:r>
                      <a:r>
                        <a:rPr lang="uk-UA" sz="1200" b="0" i="0" u="none" strike="noStrike" noProof="0" dirty="0" err="1">
                          <a:latin typeface="Segoe UI"/>
                        </a:rPr>
                        <a:t>iнформбезпеки</a:t>
                      </a:r>
                      <a:r>
                        <a:rPr lang="uk-UA" sz="1200" dirty="0">
                          <a:latin typeface="Segoe UI"/>
                          <a:cs typeface="Segoe UI"/>
                        </a:rPr>
                        <a:t>, Центрально- Східна Європа, </a:t>
                      </a:r>
                      <a:r>
                        <a:rPr lang="en-US" sz="1200" dirty="0">
                          <a:latin typeface="Segoe UI"/>
                          <a:cs typeface="Segoe UI"/>
                        </a:rPr>
                        <a:t>Microsoft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969276"/>
                  </a:ext>
                </a:extLst>
              </a:tr>
              <a:tr h="55752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ru-RU" sz="1200" b="0" i="0" u="none" strike="noStrike" noProof="0">
                          <a:latin typeface="Segoe UI"/>
                        </a:rPr>
                        <a:t>11.30 – 11.50</a:t>
                      </a: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>
                          <a:latin typeface="Segoe UI"/>
                          <a:cs typeface="Segoe UI"/>
                        </a:rPr>
                        <a:t>20</a:t>
                      </a:r>
                      <a:r>
                        <a:rPr lang="en-US" sz="1200">
                          <a:latin typeface="Segoe UI"/>
                          <a:cs typeface="Segoe UI"/>
                        </a:rPr>
                        <a:t>’</a:t>
                      </a:r>
                    </a:p>
                    <a:p>
                      <a:endParaRPr lang="en-US" sz="120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Segoe UI"/>
                          <a:cs typeface="Segoe UI"/>
                        </a:rPr>
                        <a:t>Продуктивність з точки зору сучасного робочого місця</a:t>
                      </a:r>
                      <a:endParaRPr lang="en-US" sz="1200" dirty="0">
                        <a:latin typeface="Segoe UI"/>
                        <a:cs typeface="Segoe UI"/>
                      </a:endParaRPr>
                    </a:p>
                    <a:p>
                      <a:pPr algn="l"/>
                      <a:endParaRPr lang="en-US" sz="12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200" b="1" dirty="0">
                          <a:latin typeface="Segoe UI"/>
                          <a:cs typeface="Segoe UI"/>
                        </a:rPr>
                        <a:t>Наталія </a:t>
                      </a:r>
                      <a:r>
                        <a:rPr lang="uk-UA" sz="1200" b="1" dirty="0" err="1">
                          <a:latin typeface="Segoe UI"/>
                          <a:cs typeface="Segoe UI"/>
                        </a:rPr>
                        <a:t>Бурлакова</a:t>
                      </a:r>
                      <a:r>
                        <a:rPr lang="uk-UA" sz="1200" dirty="0">
                          <a:latin typeface="Segoe UI"/>
                          <a:cs typeface="Segoe UI"/>
                        </a:rPr>
                        <a:t>, спеціаліст з сучасного робочого місця, Центрально-Східна Європа, </a:t>
                      </a:r>
                      <a:r>
                        <a:rPr lang="en-US" sz="1200" dirty="0">
                          <a:latin typeface="Segoe UI"/>
                          <a:cs typeface="Segoe UI"/>
                        </a:rPr>
                        <a:t>Microsoft</a:t>
                      </a:r>
                      <a:endParaRPr lang="en-US" sz="12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506433"/>
                  </a:ext>
                </a:extLst>
              </a:tr>
              <a:tr h="34225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uk-UA" sz="1200" b="0" i="0" u="none" strike="noStrike" noProof="0">
                          <a:latin typeface="Segoe UI"/>
                        </a:rPr>
                        <a:t>11.50 – 12.10</a:t>
                      </a: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Segoe UI"/>
                          <a:cs typeface="Segoe UI"/>
                        </a:rPr>
                        <a:t>20</a:t>
                      </a:r>
                      <a:r>
                        <a:rPr lang="en-US" sz="1200">
                          <a:latin typeface="Segoe UI"/>
                          <a:cs typeface="Segoe UI"/>
                        </a:rPr>
                        <a:t>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200" dirty="0">
                          <a:latin typeface="Segoe UI"/>
                          <a:cs typeface="Segoe UI"/>
                        </a:rPr>
                        <a:t>Історія Укренерго</a:t>
                      </a:r>
                      <a:endParaRPr lang="en-US" sz="1200" dirty="0">
                        <a:latin typeface="Segoe UI"/>
                        <a:cs typeface="Segoe U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1" kern="1200">
                          <a:solidFill>
                            <a:schemeClr val="dk1"/>
                          </a:solidFill>
                          <a:latin typeface="Segoe UI"/>
                          <a:ea typeface="+mn-ea"/>
                          <a:cs typeface="Segoe UI"/>
                        </a:rPr>
                        <a:t>Сергій Галаган</a:t>
                      </a:r>
                      <a:r>
                        <a:rPr lang="en-US" sz="1200" kern="1200">
                          <a:solidFill>
                            <a:schemeClr val="dk1"/>
                          </a:solidFill>
                          <a:latin typeface="Segoe UI"/>
                          <a:ea typeface="+mn-ea"/>
                          <a:cs typeface="Segoe UI"/>
                        </a:rPr>
                        <a:t>, CIO, </a:t>
                      </a:r>
                      <a:r>
                        <a:rPr lang="uk-UA" sz="1200" kern="1200">
                          <a:solidFill>
                            <a:schemeClr val="dk1"/>
                          </a:solidFill>
                          <a:latin typeface="Segoe UI"/>
                          <a:ea typeface="+mn-ea"/>
                          <a:cs typeface="Segoe UI"/>
                        </a:rPr>
                        <a:t>Укренерго</a:t>
                      </a:r>
                      <a:endParaRPr lang="en-US" sz="1200" dirty="0">
                        <a:latin typeface="Segoe UI"/>
                        <a:cs typeface="Segoe U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287882"/>
                  </a:ext>
                </a:extLst>
              </a:tr>
              <a:tr h="31696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12.10 - 12.30</a:t>
                      </a:r>
                      <a:endParaRPr lang="ru-RU" sz="120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Segoe UI"/>
                          <a:cs typeface="Segoe UI"/>
                        </a:rPr>
                        <a:t>20</a:t>
                      </a:r>
                      <a:r>
                        <a:rPr lang="en-US" sz="1200">
                          <a:latin typeface="Segoe UI"/>
                          <a:cs typeface="Segoe UI"/>
                        </a:rPr>
                        <a:t>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kern="1200" dirty="0">
                          <a:solidFill>
                            <a:schemeClr val="dk1"/>
                          </a:solidFill>
                          <a:latin typeface="Segoe UI"/>
                          <a:ea typeface="+mn-ea"/>
                          <a:cs typeface="Segoe UI"/>
                        </a:rPr>
                        <a:t>Міністерство енергетики України - забезпечення безперервності бізнесу за допомогою віддаленої роботи</a:t>
                      </a:r>
                      <a:endParaRPr lang="en-US" sz="1200" kern="1200" dirty="0">
                        <a:solidFill>
                          <a:schemeClr val="dk1"/>
                        </a:solidFill>
                        <a:latin typeface="Segoe UI"/>
                        <a:ea typeface="+mn-ea"/>
                        <a:cs typeface="Segoe U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Марк Левеск, </a:t>
                      </a:r>
                      <a:r>
                        <a:rPr lang="uk-UA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консультант, </a:t>
                      </a:r>
                      <a:r>
                        <a:rPr lang="en-US" sz="1200" dirty="0">
                          <a:latin typeface="Segoe UI"/>
                          <a:cs typeface="Segoe UI"/>
                        </a:rPr>
                        <a:t>USAID, </a:t>
                      </a:r>
                      <a:r>
                        <a:rPr lang="uk-UA" sz="1200" dirty="0">
                          <a:latin typeface="Segoe UI"/>
                          <a:cs typeface="Segoe UI"/>
                        </a:rPr>
                        <a:t>проект енергетичної безпеки</a:t>
                      </a:r>
                      <a:endParaRPr lang="en-US" sz="1200" dirty="0">
                        <a:latin typeface="Segoe UI"/>
                        <a:cs typeface="Segoe U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0523858"/>
                  </a:ext>
                </a:extLst>
              </a:tr>
              <a:tr h="28470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uk-UA" sz="1200">
                          <a:latin typeface="Segoe UI"/>
                          <a:cs typeface="Segoe UI"/>
                        </a:rPr>
                        <a:t>12.</a:t>
                      </a:r>
                      <a:r>
                        <a:rPr lang="en-US" sz="1200">
                          <a:latin typeface="Segoe UI"/>
                          <a:cs typeface="Segoe UI"/>
                        </a:rPr>
                        <a:t>3</a:t>
                      </a:r>
                      <a:r>
                        <a:rPr lang="uk-UA" sz="1200">
                          <a:latin typeface="Segoe UI"/>
                          <a:cs typeface="Segoe UI"/>
                        </a:rPr>
                        <a:t>0 – 12.</a:t>
                      </a:r>
                      <a:r>
                        <a:rPr lang="en-US" sz="1200">
                          <a:latin typeface="Segoe UI"/>
                          <a:cs typeface="Segoe UI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uk-UA" sz="1200">
                          <a:latin typeface="Segoe UI"/>
                          <a:cs typeface="Segoe UI"/>
                        </a:rPr>
                        <a:t>15</a:t>
                      </a:r>
                      <a:r>
                        <a:rPr lang="en-US" sz="1200">
                          <a:latin typeface="Segoe UI"/>
                          <a:cs typeface="Segoe UI"/>
                        </a:rPr>
                        <a:t>’</a:t>
                      </a:r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uk-UA" sz="1200" dirty="0">
                          <a:latin typeface="Segoe UI"/>
                          <a:cs typeface="Segoe UI"/>
                        </a:rPr>
                        <a:t>Сесія питань та відповідей</a:t>
                      </a:r>
                      <a:endParaRPr lang="en-US" sz="1200" dirty="0">
                        <a:latin typeface="Segoe UI"/>
                        <a:cs typeface="Segoe U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442257"/>
                  </a:ext>
                </a:extLst>
              </a:tr>
              <a:tr h="1115054">
                <a:tc>
                  <a:txBody>
                    <a:bodyPr/>
                    <a:lstStyle/>
                    <a:p>
                      <a:r>
                        <a:rPr lang="uk-UA" sz="1200">
                          <a:latin typeface="Segoe UI"/>
                          <a:cs typeface="Segoe UI"/>
                        </a:rPr>
                        <a:t>12.</a:t>
                      </a:r>
                      <a:r>
                        <a:rPr lang="en-US" sz="1200">
                          <a:latin typeface="Segoe UI"/>
                          <a:cs typeface="Segoe UI"/>
                        </a:rPr>
                        <a:t>4</a:t>
                      </a:r>
                      <a:r>
                        <a:rPr lang="uk-UA" sz="1200">
                          <a:latin typeface="Segoe UI"/>
                          <a:cs typeface="Segoe UI"/>
                        </a:rPr>
                        <a:t>5 – </a:t>
                      </a:r>
                      <a:r>
                        <a:rPr lang="en-US" sz="1200">
                          <a:latin typeface="Segoe UI"/>
                          <a:cs typeface="Segoe UI"/>
                        </a:rPr>
                        <a:t>13.00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>
                          <a:latin typeface="Segoe UI"/>
                          <a:cs typeface="Segoe UI"/>
                        </a:rPr>
                        <a:t>15</a:t>
                      </a:r>
                      <a:r>
                        <a:rPr lang="en-US" sz="1200">
                          <a:latin typeface="Segoe UI"/>
                          <a:cs typeface="Segoe UI"/>
                        </a:rPr>
                        <a:t>’</a:t>
                      </a:r>
                    </a:p>
                    <a:p>
                      <a:endParaRPr lang="en-US" sz="120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200" dirty="0">
                          <a:latin typeface="Segoe UI"/>
                          <a:cs typeface="Segoe UI"/>
                        </a:rPr>
                        <a:t>Підведення підсумків. </a:t>
                      </a:r>
                    </a:p>
                    <a:p>
                      <a:pPr algn="l"/>
                      <a:r>
                        <a:rPr lang="uk-UA" sz="1200" dirty="0">
                          <a:latin typeface="Segoe UI"/>
                          <a:cs typeface="Segoe UI"/>
                        </a:rPr>
                        <a:t>Закриття заходу</a:t>
                      </a:r>
                      <a:endParaRPr lang="en-US" sz="1200" dirty="0">
                        <a:latin typeface="Segoe UI"/>
                        <a:cs typeface="Segoe U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>
                          <a:solidFill>
                            <a:schemeClr val="dk1"/>
                          </a:solidFill>
                          <a:latin typeface="Segoe UI"/>
                          <a:ea typeface="+mn-ea"/>
                          <a:cs typeface="Segoe UI"/>
                        </a:rPr>
                        <a:t>Євген Владіміров</a:t>
                      </a:r>
                      <a:r>
                        <a:rPr lang="uk-UA" sz="1200" kern="1200" dirty="0">
                          <a:solidFill>
                            <a:schemeClr val="dk1"/>
                          </a:solidFill>
                          <a:latin typeface="Segoe UI"/>
                          <a:ea typeface="+mn-ea"/>
                          <a:cs typeface="Segoe UI"/>
                        </a:rPr>
                        <a:t>, </a:t>
                      </a:r>
                      <a:r>
                        <a:rPr lang="uk-UA" sz="1200" b="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з</a:t>
                      </a:r>
                      <a:r>
                        <a:rPr lang="ru-UA" sz="1200" b="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аступник Міністра енергетики України з питань цифрового розвитку, цифрових трансформацій і </a:t>
                      </a:r>
                      <a:r>
                        <a:rPr lang="uk-UA" sz="1200" b="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цифровізації, Міністерство енергетики України</a:t>
                      </a:r>
                      <a:endParaRPr lang="ru-RU" sz="1200" kern="1200" noProof="0" dirty="0">
                        <a:solidFill>
                          <a:schemeClr val="dk1"/>
                        </a:solidFill>
                        <a:latin typeface="Segoe UI"/>
                        <a:ea typeface="+mn-ea"/>
                        <a:cs typeface="Segoe UI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dk1"/>
                          </a:solidFill>
                          <a:latin typeface="Segoe UI"/>
                          <a:ea typeface="+mn-ea"/>
                          <a:cs typeface="Segoe UI"/>
                        </a:rPr>
                        <a:t>Михайло Шмєльов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Segoe UI"/>
                          <a:ea typeface="+mn-ea"/>
                          <a:cs typeface="Segoe UI"/>
                        </a:rPr>
                        <a:t>, директор з питань національних технологічних стратегій та політик для 24 країн регіону Центрально-Східної Європи, Microsoft</a:t>
                      </a:r>
                      <a:endParaRPr lang="en-US" sz="1200" dirty="0">
                        <a:latin typeface="Segoe UI"/>
                        <a:cs typeface="Segoe U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774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3940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295</Words>
  <Application>Microsoft Office PowerPoint</Application>
  <PresentationFormat>Широкий екран</PresentationFormat>
  <Paragraphs>52</Paragraphs>
  <Slides>1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Office Theme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Iryna Tyshchenko</dc:creator>
  <cp:lastModifiedBy>Oleksii Khomenko</cp:lastModifiedBy>
  <cp:revision>4</cp:revision>
  <dcterms:created xsi:type="dcterms:W3CDTF">2021-05-25T09:30:25Z</dcterms:created>
  <dcterms:modified xsi:type="dcterms:W3CDTF">2021-05-27T12:03:05Z</dcterms:modified>
</cp:coreProperties>
</file>